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Neue Machina Ultra-Bold" charset="1" panose="00000900000000000000"/>
      <p:regular r:id="rId11"/>
    </p:embeddedFont>
    <p:embeddedFont>
      <p:font typeface="Montserrat" charset="1" panose="00000500000000000000"/>
      <p:regular r:id="rId12"/>
    </p:embeddedFont>
    <p:embeddedFont>
      <p:font typeface="Roca One Ultra-Bold Italics" charset="1" panose="00000A00000000000000"/>
      <p:regular r:id="rId13"/>
    </p:embeddedFont>
    <p:embeddedFont>
      <p:font typeface="Roca One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Medium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pn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4526" y="6737582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46092" y="2285447"/>
            <a:ext cx="13448042" cy="285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Time Series Project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31727" y="6544095"/>
            <a:ext cx="3477799" cy="3197991"/>
            <a:chOff x="0" y="0"/>
            <a:chExt cx="1268710" cy="11666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68711" cy="1166636"/>
            </a:xfrm>
            <a:custGeom>
              <a:avLst/>
              <a:gdLst/>
              <a:ahLst/>
              <a:cxnLst/>
              <a:rect r="r" b="b" t="t" l="l"/>
              <a:pathLst>
                <a:path h="1166636" w="1268711">
                  <a:moveTo>
                    <a:pt x="1144250" y="1166636"/>
                  </a:moveTo>
                  <a:lnTo>
                    <a:pt x="124460" y="1166636"/>
                  </a:lnTo>
                  <a:cubicBezTo>
                    <a:pt x="55880" y="1166636"/>
                    <a:pt x="0" y="1110756"/>
                    <a:pt x="0" y="10421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44251" y="0"/>
                  </a:lnTo>
                  <a:cubicBezTo>
                    <a:pt x="1212830" y="0"/>
                    <a:pt x="1268711" y="55880"/>
                    <a:pt x="1268711" y="124460"/>
                  </a:cubicBezTo>
                  <a:lnTo>
                    <a:pt x="1268711" y="1042176"/>
                  </a:lnTo>
                  <a:cubicBezTo>
                    <a:pt x="1268711" y="1110756"/>
                    <a:pt x="1212830" y="1166636"/>
                    <a:pt x="1144251" y="1166636"/>
                  </a:cubicBezTo>
                  <a:close/>
                </a:path>
              </a:pathLst>
            </a:custGeom>
            <a:solidFill>
              <a:srgbClr val="D9D9D9">
                <a:alpha val="21961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774996" y="6899178"/>
            <a:ext cx="2991261" cy="657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2"/>
              </a:lnSpc>
            </a:pPr>
            <a:r>
              <a:rPr lang="en-US" sz="3751">
                <a:solidFill>
                  <a:srgbClr val="FFFFFF"/>
                </a:solidFill>
                <a:latin typeface="Neue Machina Ultra-Bold"/>
              </a:rPr>
              <a:t>Group- 10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4996" y="7658991"/>
            <a:ext cx="2991261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Ria Singh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Rahul Govind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Mihir Kumar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Nishant Panday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Anurag Sahu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420997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197143" y="96881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089" y="266700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54070" y="188522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45137" y="1018821"/>
            <a:ext cx="12826225" cy="15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41"/>
              </a:lnSpc>
            </a:pPr>
            <a:r>
              <a:rPr lang="en-US" sz="9029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8736" y="3591793"/>
            <a:ext cx="7812205" cy="1074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3086">
                <a:solidFill>
                  <a:srgbClr val="FFFFFF"/>
                </a:solidFill>
                <a:latin typeface="Montserrat"/>
              </a:rPr>
              <a:t>Forecasting the sales for Rossmann chain of stores for 20 days in the future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24955" y="5967609"/>
            <a:ext cx="5187958" cy="3102903"/>
            <a:chOff x="0" y="0"/>
            <a:chExt cx="2630162" cy="15730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0162" cy="1573092"/>
            </a:xfrm>
            <a:custGeom>
              <a:avLst/>
              <a:gdLst/>
              <a:ahLst/>
              <a:cxnLst/>
              <a:rect r="r" b="b" t="t" l="l"/>
              <a:pathLst>
                <a:path h="1573092" w="2630162">
                  <a:moveTo>
                    <a:pt x="2505702" y="1573092"/>
                  </a:moveTo>
                  <a:lnTo>
                    <a:pt x="124460" y="1573092"/>
                  </a:lnTo>
                  <a:cubicBezTo>
                    <a:pt x="55880" y="1573092"/>
                    <a:pt x="0" y="1517212"/>
                    <a:pt x="0" y="1448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05702" y="0"/>
                  </a:lnTo>
                  <a:cubicBezTo>
                    <a:pt x="2574282" y="0"/>
                    <a:pt x="2630162" y="55880"/>
                    <a:pt x="2630162" y="124460"/>
                  </a:cubicBezTo>
                  <a:lnTo>
                    <a:pt x="2630162" y="1448632"/>
                  </a:lnTo>
                  <a:cubicBezTo>
                    <a:pt x="2630162" y="1517212"/>
                    <a:pt x="2574282" y="1573092"/>
                    <a:pt x="2505702" y="1573092"/>
                  </a:cubicBezTo>
                  <a:close/>
                </a:path>
              </a:pathLst>
            </a:custGeom>
            <a:solidFill>
              <a:srgbClr val="D9D9D9">
                <a:alpha val="20784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803807" y="6315547"/>
            <a:ext cx="3836534" cy="104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3"/>
              </a:lnSpc>
            </a:pPr>
            <a:r>
              <a:rPr lang="en-US" sz="3878">
                <a:solidFill>
                  <a:srgbClr val="FFFFFF"/>
                </a:solidFill>
                <a:latin typeface="Neue Machina Ultra-Bold"/>
              </a:rPr>
              <a:t>Prediction Horizion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3807" y="7502251"/>
            <a:ext cx="3506993" cy="417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6">
                <a:solidFill>
                  <a:srgbClr val="FFFFFF"/>
                </a:solidFill>
                <a:latin typeface="Montserrat"/>
              </a:rPr>
              <a:t>20 days in the future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351838" y="5967609"/>
            <a:ext cx="5187958" cy="3102903"/>
            <a:chOff x="0" y="0"/>
            <a:chExt cx="2630162" cy="15730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30162" cy="1573092"/>
            </a:xfrm>
            <a:custGeom>
              <a:avLst/>
              <a:gdLst/>
              <a:ahLst/>
              <a:cxnLst/>
              <a:rect r="r" b="b" t="t" l="l"/>
              <a:pathLst>
                <a:path h="1573092" w="2630162">
                  <a:moveTo>
                    <a:pt x="2505702" y="1573092"/>
                  </a:moveTo>
                  <a:lnTo>
                    <a:pt x="124460" y="1573092"/>
                  </a:lnTo>
                  <a:cubicBezTo>
                    <a:pt x="55880" y="1573092"/>
                    <a:pt x="0" y="1517212"/>
                    <a:pt x="0" y="1448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05702" y="0"/>
                  </a:lnTo>
                  <a:cubicBezTo>
                    <a:pt x="2574282" y="0"/>
                    <a:pt x="2630162" y="55880"/>
                    <a:pt x="2630162" y="124460"/>
                  </a:cubicBezTo>
                  <a:lnTo>
                    <a:pt x="2630162" y="1448632"/>
                  </a:lnTo>
                  <a:cubicBezTo>
                    <a:pt x="2630162" y="1517212"/>
                    <a:pt x="2574282" y="1573092"/>
                    <a:pt x="2505702" y="1573092"/>
                  </a:cubicBezTo>
                  <a:close/>
                </a:path>
              </a:pathLst>
            </a:custGeom>
            <a:solidFill>
              <a:srgbClr val="D9D9D9">
                <a:alpha val="2078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730689" y="6315547"/>
            <a:ext cx="3836534" cy="104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3"/>
              </a:lnSpc>
            </a:pPr>
            <a:r>
              <a:rPr lang="en-US" sz="3878">
                <a:solidFill>
                  <a:srgbClr val="FFFFFF"/>
                </a:solidFill>
                <a:latin typeface="Neue Machina Ultra-Bold"/>
              </a:rPr>
              <a:t>Evaluation Metric Used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30689" y="7502251"/>
            <a:ext cx="4661889" cy="1280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6">
                <a:solidFill>
                  <a:srgbClr val="FFFFFF"/>
                </a:solidFill>
                <a:latin typeface="Montserrat"/>
              </a:rPr>
              <a:t>MAPE and overall percentage of points outside prediction interval (custom)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9212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76300"/>
            <a:ext cx="11118465" cy="128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7463">
                <a:solidFill>
                  <a:srgbClr val="FFFFFF"/>
                </a:solidFill>
                <a:latin typeface="Neue Machina Ultra-Bold"/>
              </a:rPr>
              <a:t>Understanding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8368" y="2480188"/>
            <a:ext cx="8784317" cy="137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6" spc="-8">
                <a:solidFill>
                  <a:srgbClr val="FFFFFF"/>
                </a:solidFill>
                <a:latin typeface="Neue Machina Ultra-Bold"/>
              </a:rPr>
              <a:t>Files provided are:</a:t>
            </a:r>
          </a:p>
          <a:p>
            <a:pPr algn="l" marL="513191" indent="-256595" lvl="1">
              <a:lnSpc>
                <a:spcPts val="3327"/>
              </a:lnSpc>
              <a:buAutoNum type="arabicPeriod" startAt="1"/>
            </a:pPr>
            <a:r>
              <a:rPr lang="en-US" sz="2376" spc="-7">
                <a:solidFill>
                  <a:srgbClr val="FFFFFF"/>
                </a:solidFill>
                <a:latin typeface="Roca One Ultra-Bold Italics"/>
              </a:rPr>
              <a:t>train.csv</a:t>
            </a:r>
          </a:p>
          <a:p>
            <a:pPr algn="l" marL="513191" indent="-256595" lvl="1">
              <a:lnSpc>
                <a:spcPts val="3327"/>
              </a:lnSpc>
              <a:buAutoNum type="arabicPeriod" startAt="1"/>
            </a:pPr>
            <a:r>
              <a:rPr lang="en-US" sz="2376" spc="-7">
                <a:solidFill>
                  <a:srgbClr val="FFFFFF"/>
                </a:solidFill>
                <a:latin typeface="Roca One Ultra-Bold Italics"/>
              </a:rPr>
              <a:t>store.csv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40880" y="4583893"/>
            <a:ext cx="1938210" cy="2245304"/>
            <a:chOff x="0" y="0"/>
            <a:chExt cx="1565187" cy="18131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AutoShape 11" id="11"/>
          <p:cNvSpPr/>
          <p:nvPr/>
        </p:nvSpPr>
        <p:spPr>
          <a:xfrm flipV="true">
            <a:off x="3304043" y="4769712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488653" y="4583893"/>
            <a:ext cx="1938210" cy="2245304"/>
            <a:chOff x="0" y="0"/>
            <a:chExt cx="1565187" cy="18131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5681072" y="4769712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865682" y="4583893"/>
            <a:ext cx="1938210" cy="2245304"/>
            <a:chOff x="0" y="0"/>
            <a:chExt cx="1565187" cy="18131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787090" y="5298914"/>
            <a:ext cx="645790" cy="62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3660">
                <a:solidFill>
                  <a:srgbClr val="FFFFFF"/>
                </a:solidFill>
                <a:latin typeface="Roca One"/>
              </a:rPr>
              <a:t>Id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3051" y="5401983"/>
            <a:ext cx="1209414" cy="529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FFFFFF"/>
                </a:solidFill>
                <a:latin typeface="Roca One"/>
              </a:rPr>
              <a:t>Store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86206" y="5380284"/>
            <a:ext cx="1429417" cy="59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Roca One"/>
              </a:rPr>
              <a:t>Sales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812674" y="-3224581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1"/>
                </a:lnTo>
                <a:lnTo>
                  <a:pt x="0" y="831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8029961" y="4776786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8214571" y="4590967"/>
            <a:ext cx="1938210" cy="2245304"/>
            <a:chOff x="0" y="0"/>
            <a:chExt cx="1565187" cy="18131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354668" y="5418583"/>
            <a:ext cx="1658017" cy="40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Customers</a:t>
            </a:r>
          </a:p>
        </p:txBody>
      </p:sp>
      <p:sp>
        <p:nvSpPr>
          <p:cNvPr name="AutoShape 25" id="25"/>
          <p:cNvSpPr/>
          <p:nvPr/>
        </p:nvSpPr>
        <p:spPr>
          <a:xfrm flipV="true">
            <a:off x="10339535" y="4776786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10524145" y="4590967"/>
            <a:ext cx="1938210" cy="2245304"/>
            <a:chOff x="0" y="0"/>
            <a:chExt cx="1565187" cy="18131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772922" y="5409058"/>
            <a:ext cx="1658017" cy="52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Roca One"/>
              </a:rPr>
              <a:t>Open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40880" y="7150596"/>
            <a:ext cx="1938210" cy="2245304"/>
            <a:chOff x="0" y="0"/>
            <a:chExt cx="1565187" cy="18131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AutoShape 31" id="31"/>
          <p:cNvSpPr/>
          <p:nvPr/>
        </p:nvSpPr>
        <p:spPr>
          <a:xfrm flipV="true">
            <a:off x="3304043" y="7336415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3488653" y="7150596"/>
            <a:ext cx="1938210" cy="2245304"/>
            <a:chOff x="0" y="0"/>
            <a:chExt cx="1565187" cy="18131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AutoShape 34" id="34"/>
          <p:cNvSpPr/>
          <p:nvPr/>
        </p:nvSpPr>
        <p:spPr>
          <a:xfrm flipV="true">
            <a:off x="5681072" y="7336415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5865682" y="7150596"/>
            <a:ext cx="1938210" cy="2245304"/>
            <a:chOff x="0" y="0"/>
            <a:chExt cx="1565187" cy="18131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295228" y="7978211"/>
            <a:ext cx="1642102" cy="40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StoreType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18778" y="7969032"/>
            <a:ext cx="1709458" cy="40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Assortment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05778" y="7872058"/>
            <a:ext cx="1658017" cy="75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Roca One"/>
              </a:rPr>
              <a:t>CompetitionDistance</a:t>
            </a:r>
          </a:p>
        </p:txBody>
      </p:sp>
      <p:sp>
        <p:nvSpPr>
          <p:cNvPr name="AutoShape 40" id="40"/>
          <p:cNvSpPr/>
          <p:nvPr/>
        </p:nvSpPr>
        <p:spPr>
          <a:xfrm flipV="true">
            <a:off x="8029961" y="7343489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1" id="41"/>
          <p:cNvGrpSpPr/>
          <p:nvPr/>
        </p:nvGrpSpPr>
        <p:grpSpPr>
          <a:xfrm rot="0">
            <a:off x="8214571" y="7157670"/>
            <a:ext cx="1938210" cy="2245304"/>
            <a:chOff x="0" y="0"/>
            <a:chExt cx="1565187" cy="181317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8354668" y="7752767"/>
            <a:ext cx="1658017" cy="101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CompetitionOpenSince</a:t>
            </a:r>
          </a:p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[Month/Year]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10339535" y="7343489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5" id="45"/>
          <p:cNvGrpSpPr/>
          <p:nvPr/>
        </p:nvGrpSpPr>
        <p:grpSpPr>
          <a:xfrm rot="0">
            <a:off x="10524145" y="7157670"/>
            <a:ext cx="1938210" cy="2245304"/>
            <a:chOff x="0" y="0"/>
            <a:chExt cx="1565187" cy="1813178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0664241" y="7975761"/>
            <a:ext cx="1658017" cy="489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>
                <a:solidFill>
                  <a:srgbClr val="FFFFFF"/>
                </a:solidFill>
                <a:latin typeface="Roca One"/>
              </a:rPr>
              <a:t>Promo</a:t>
            </a:r>
          </a:p>
        </p:txBody>
      </p:sp>
      <p:sp>
        <p:nvSpPr>
          <p:cNvPr name="AutoShape 48" id="48"/>
          <p:cNvSpPr/>
          <p:nvPr/>
        </p:nvSpPr>
        <p:spPr>
          <a:xfrm flipV="true">
            <a:off x="12686193" y="4803162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2870803" y="4617344"/>
            <a:ext cx="1938210" cy="2245304"/>
            <a:chOff x="0" y="0"/>
            <a:chExt cx="1565187" cy="181317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3010899" y="5582987"/>
            <a:ext cx="1658017" cy="33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FFFFFF"/>
                </a:solidFill>
                <a:latin typeface="Roca One"/>
              </a:rPr>
              <a:t>StateHoliday</a:t>
            </a:r>
          </a:p>
        </p:txBody>
      </p:sp>
      <p:sp>
        <p:nvSpPr>
          <p:cNvPr name="AutoShape 52" id="52"/>
          <p:cNvSpPr/>
          <p:nvPr/>
        </p:nvSpPr>
        <p:spPr>
          <a:xfrm flipV="true">
            <a:off x="14995766" y="4803162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5180376" y="4617344"/>
            <a:ext cx="1938210" cy="2245304"/>
            <a:chOff x="0" y="0"/>
            <a:chExt cx="1565187" cy="181317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15320473" y="5518823"/>
            <a:ext cx="1658017" cy="31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FFFF"/>
                </a:solidFill>
                <a:latin typeface="Roca One"/>
              </a:rPr>
              <a:t>SchoolHoliday</a:t>
            </a:r>
          </a:p>
        </p:txBody>
      </p:sp>
      <p:sp>
        <p:nvSpPr>
          <p:cNvPr name="AutoShape 56" id="56"/>
          <p:cNvSpPr/>
          <p:nvPr/>
        </p:nvSpPr>
        <p:spPr>
          <a:xfrm flipV="true">
            <a:off x="12714726" y="7369866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7" id="57"/>
          <p:cNvGrpSpPr/>
          <p:nvPr/>
        </p:nvGrpSpPr>
        <p:grpSpPr>
          <a:xfrm rot="0">
            <a:off x="12899337" y="7184047"/>
            <a:ext cx="1938210" cy="2245304"/>
            <a:chOff x="0" y="0"/>
            <a:chExt cx="1565187" cy="181317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13071914" y="7633614"/>
            <a:ext cx="1658017" cy="1017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 Promo2Since[Year/Week]</a:t>
            </a:r>
          </a:p>
        </p:txBody>
      </p:sp>
      <p:sp>
        <p:nvSpPr>
          <p:cNvPr name="AutoShape 60" id="60"/>
          <p:cNvSpPr/>
          <p:nvPr/>
        </p:nvSpPr>
        <p:spPr>
          <a:xfrm flipV="true">
            <a:off x="15024300" y="7369866"/>
            <a:ext cx="0" cy="170497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1" id="61"/>
          <p:cNvGrpSpPr/>
          <p:nvPr/>
        </p:nvGrpSpPr>
        <p:grpSpPr>
          <a:xfrm rot="0">
            <a:off x="15208910" y="7184047"/>
            <a:ext cx="1938210" cy="2245304"/>
            <a:chOff x="0" y="0"/>
            <a:chExt cx="1565187" cy="181317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name="TextBox 63" id="63"/>
          <p:cNvSpPr txBox="true"/>
          <p:nvPr/>
        </p:nvSpPr>
        <p:spPr>
          <a:xfrm rot="0">
            <a:off x="15349006" y="7816608"/>
            <a:ext cx="1658017" cy="923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Roca One"/>
              </a:rPr>
              <a:t>Promo</a:t>
            </a: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Roca One"/>
              </a:rPr>
              <a:t>Interval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03456" y="-4739908"/>
            <a:ext cx="12017990" cy="12017990"/>
          </a:xfrm>
          <a:custGeom>
            <a:avLst/>
            <a:gdLst/>
            <a:ahLst/>
            <a:cxnLst/>
            <a:rect r="r" b="b" t="t" l="l"/>
            <a:pathLst>
              <a:path h="12017990" w="12017990">
                <a:moveTo>
                  <a:pt x="0" y="0"/>
                </a:moveTo>
                <a:lnTo>
                  <a:pt x="12017990" y="0"/>
                </a:lnTo>
                <a:lnTo>
                  <a:pt x="12017990" y="12017990"/>
                </a:lnTo>
                <a:lnTo>
                  <a:pt x="0" y="120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80945" y="-2373449"/>
            <a:ext cx="7938509" cy="13753062"/>
          </a:xfrm>
          <a:custGeom>
            <a:avLst/>
            <a:gdLst/>
            <a:ahLst/>
            <a:cxnLst/>
            <a:rect r="r" b="b" t="t" l="l"/>
            <a:pathLst>
              <a:path h="13753062" w="7938509">
                <a:moveTo>
                  <a:pt x="0" y="0"/>
                </a:moveTo>
                <a:lnTo>
                  <a:pt x="7938509" y="0"/>
                </a:lnTo>
                <a:lnTo>
                  <a:pt x="7938509" y="13753062"/>
                </a:lnTo>
                <a:lnTo>
                  <a:pt x="0" y="1375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41393" y="2797072"/>
            <a:ext cx="4290504" cy="6461228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966592" y="2797072"/>
            <a:ext cx="4290504" cy="6461228"/>
            <a:chOff x="0" y="0"/>
            <a:chExt cx="1565187" cy="23570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56104" y="2797072"/>
            <a:ext cx="4290504" cy="6461228"/>
            <a:chOff x="0" y="0"/>
            <a:chExt cx="1565187" cy="23570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4238979">
            <a:off x="-718151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53625" y="3106667"/>
            <a:ext cx="3866040" cy="3866040"/>
          </a:xfrm>
          <a:custGeom>
            <a:avLst/>
            <a:gdLst/>
            <a:ahLst/>
            <a:cxnLst/>
            <a:rect r="r" b="b" t="t" l="l"/>
            <a:pathLst>
              <a:path h="3866040" w="3866040">
                <a:moveTo>
                  <a:pt x="0" y="0"/>
                </a:moveTo>
                <a:lnTo>
                  <a:pt x="3866040" y="0"/>
                </a:lnTo>
                <a:lnTo>
                  <a:pt x="3866040" y="3866040"/>
                </a:lnTo>
                <a:lnTo>
                  <a:pt x="0" y="3866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583" t="0" r="-14583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88108" y="3077565"/>
            <a:ext cx="3847472" cy="3847472"/>
          </a:xfrm>
          <a:custGeom>
            <a:avLst/>
            <a:gdLst/>
            <a:ahLst/>
            <a:cxnLst/>
            <a:rect r="r" b="b" t="t" l="l"/>
            <a:pathLst>
              <a:path h="3847472" w="3847472">
                <a:moveTo>
                  <a:pt x="0" y="0"/>
                </a:moveTo>
                <a:lnTo>
                  <a:pt x="3847471" y="0"/>
                </a:lnTo>
                <a:lnTo>
                  <a:pt x="3847471" y="3847472"/>
                </a:lnTo>
                <a:lnTo>
                  <a:pt x="0" y="3847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886" t="0" r="-3225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77619" y="3077565"/>
            <a:ext cx="3847472" cy="3847472"/>
          </a:xfrm>
          <a:custGeom>
            <a:avLst/>
            <a:gdLst/>
            <a:ahLst/>
            <a:cxnLst/>
            <a:rect r="r" b="b" t="t" l="l"/>
            <a:pathLst>
              <a:path h="3847472" w="3847472">
                <a:moveTo>
                  <a:pt x="0" y="0"/>
                </a:moveTo>
                <a:lnTo>
                  <a:pt x="3847472" y="0"/>
                </a:lnTo>
                <a:lnTo>
                  <a:pt x="3847472" y="3847472"/>
                </a:lnTo>
                <a:lnTo>
                  <a:pt x="0" y="3847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9348" t="0" r="-24139" b="-1446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46515" y="1089415"/>
            <a:ext cx="14283985" cy="89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681"/>
              </a:lnSpc>
            </a:pPr>
            <a:r>
              <a:rPr lang="en-US" sz="6363">
                <a:solidFill>
                  <a:srgbClr val="FFFFFF"/>
                </a:solidFill>
                <a:latin typeface="Neue Machina Ultra-Bold"/>
              </a:rPr>
              <a:t>Use cases of Sales Forecasting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9980" y="8068640"/>
            <a:ext cx="295332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Ensures timely restocking based on anticipated demand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89336" y="7160497"/>
            <a:ext cx="3594618" cy="758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Inventory Management: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8778" y="8097620"/>
            <a:ext cx="3306130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Estimate how much of a product or service consumers will demand in the future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6691" y="7131627"/>
            <a:ext cx="3594618" cy="72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Demand </a:t>
            </a:r>
          </a:p>
          <a:p>
            <a:pPr algn="ctr">
              <a:lnSpc>
                <a:spcPts val="2853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Forecasting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4691" y="8097620"/>
            <a:ext cx="2953329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Enhances overall organizational efficiency and responsiveness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04046" y="7103965"/>
            <a:ext cx="3594618" cy="833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Montserrat Bold"/>
              </a:rPr>
              <a:t>Sales and Operations Planning (S&amp;OP)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>
                <a:alpha val="21961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16810" y="8859886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799672" y="986182"/>
            <a:ext cx="9901416" cy="970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Project Outline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85139" y="6753406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850698" y="8676763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10"/>
                </a:lnTo>
                <a:lnTo>
                  <a:pt x="0" y="114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15370" y="6187135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7" y="0"/>
                </a:lnTo>
                <a:lnTo>
                  <a:pt x="6716487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6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98107" y="9202043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Data Acquisition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27989" y="7046717"/>
            <a:ext cx="3365981" cy="41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555" spc="-76">
                <a:solidFill>
                  <a:srgbClr val="01204C"/>
                </a:solidFill>
                <a:latin typeface="Montserrat Medium"/>
              </a:rPr>
              <a:t>Data Preprocessing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925920" y="4756244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4107217" y="4909414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Exploratory Data 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377584" y="4794344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558880" y="4980048"/>
            <a:ext cx="2853714" cy="77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455" spc="-54">
                <a:solidFill>
                  <a:srgbClr val="01204C"/>
                </a:solidFill>
                <a:latin typeface="Montserrat Medium"/>
              </a:rPr>
              <a:t>Time Series Cross-Validation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157187" y="6753406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12338484" y="6962801"/>
            <a:ext cx="2853714" cy="72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2"/>
              </a:lnSpc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 Residual Diagnostics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40511" y="8854795"/>
            <a:ext cx="2836679" cy="78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455" spc="-73">
                <a:solidFill>
                  <a:srgbClr val="01204C"/>
                </a:solidFill>
                <a:latin typeface="Montserrat Medium"/>
              </a:rPr>
              <a:t>Error Reporting and Discussion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142227" y="3500019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7323524" y="3665963"/>
            <a:ext cx="2853714" cy="77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455" spc="-54">
                <a:solidFill>
                  <a:srgbClr val="01204C"/>
                </a:solidFill>
                <a:latin typeface="Montserrat Medium"/>
              </a:rPr>
              <a:t>Time Series Modeling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DAGIs7jCWtg</dc:identifier>
  <dcterms:modified xsi:type="dcterms:W3CDTF">2011-08-01T06:04:30Z</dcterms:modified>
  <cp:revision>1</cp:revision>
  <dc:title>Time Series Project</dc:title>
</cp:coreProperties>
</file>